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77" r:id="rId4"/>
    <p:sldId id="280" r:id="rId5"/>
    <p:sldId id="281" r:id="rId6"/>
    <p:sldId id="279" r:id="rId7"/>
    <p:sldId id="282" r:id="rId8"/>
    <p:sldId id="283" r:id="rId9"/>
    <p:sldId id="262" r:id="rId10"/>
    <p:sldId id="261" r:id="rId11"/>
    <p:sldId id="260" r:id="rId12"/>
    <p:sldId id="264" r:id="rId13"/>
    <p:sldId id="266" r:id="rId14"/>
    <p:sldId id="270" r:id="rId15"/>
    <p:sldId id="271" r:id="rId16"/>
    <p:sldId id="287" r:id="rId17"/>
    <p:sldId id="288" r:id="rId18"/>
    <p:sldId id="289" r:id="rId19"/>
    <p:sldId id="290" r:id="rId20"/>
    <p:sldId id="275" r:id="rId21"/>
    <p:sldId id="273" r:id="rId22"/>
    <p:sldId id="276" r:id="rId23"/>
    <p:sldId id="284" r:id="rId24"/>
    <p:sldId id="285" r:id="rId25"/>
    <p:sldId id="28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1"/>
    <p:restoredTop sz="94658"/>
  </p:normalViewPr>
  <p:slideViewPr>
    <p:cSldViewPr snapToGrid="0">
      <p:cViewPr varScale="1">
        <p:scale>
          <a:sx n="100" d="100"/>
          <a:sy n="100" d="100"/>
        </p:scale>
        <p:origin x="1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3D1FD-C390-8BCE-EE22-FE217B1808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368585-6535-B113-595A-A8A3D7ABD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94D4E-8483-4A4B-E567-7BCE3DA53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B47A8-CEEF-5052-7DD4-949DA6321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A9117-1AFB-1FA3-0CCB-276144ADC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07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33D87-927D-DE48-3370-010AFA36A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4ABE53-C2AA-B9C5-C2C4-EF637FABC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92F07-0E55-4976-2F67-F1E78418A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9959A-A40A-1CCD-9E89-B0E2B8806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F0794-BA4D-8A41-0917-600F7CCC2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898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F12954-113E-BB96-E364-360A020268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42287-F28E-4D39-86AA-4FC63B09E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4BC3C-A9A7-2BD8-999E-AF7D0DF28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DB489-6284-7704-5F0B-8EF1C81DA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5D0F6-2FC6-EF36-B221-E13736191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990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6841E-D34D-FD59-345A-C67A30D5F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4553F-FE33-4F27-28A6-AA27519BC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3B579-9ACF-3340-07AD-9686C82C1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71916-772C-62F5-BF16-E03EBC4D7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B27D13-1099-6B6A-FF26-3770F823B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136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EBEA3-CE43-9C70-65FE-8A682067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5CC6B-E4E9-33F2-2E13-248726ACB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0FE6F7-1B05-6E59-7983-067FE1140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6FF29-A280-22F9-BB24-2C413E3DA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68E85-315B-7505-D2F5-D1BE94562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69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190B2-2751-C6CB-B27E-C48EC4AED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050B6-012B-C712-71CE-EE302EED97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2B4A71-17A6-31AA-C9AF-803C084B56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B4481B-D2D0-7F05-4D6B-85E3A27CD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9EE796-3EC7-A743-E8B5-1F3BB0152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51335A-727B-CAF6-A52C-77722688D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184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6A53E-81D5-BAED-1145-29190E2C3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8BE38-EE72-6E9D-F18C-E53E3A84C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8D31A-9430-4950-BB8F-507AA3822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0207D6-D8F5-C433-B63A-47325A1A5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D6E72F-3172-60F5-3831-13204227D4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D4EFFA-8CC5-9384-EDE5-448172971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6B3C7A-8542-CDCD-F38A-6ECBF85F1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6F4E4A-DAD3-52E9-6624-E38C7A0A9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766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884D5-8C04-899A-0C15-2C9A38545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74E6C8-FF39-48FF-057C-9C099FF5A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0AD025-3FF6-74AB-586F-EF183F9F5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7662FF-0A8F-2D9F-2BF2-EF47C692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673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1619A1-DDF1-34BB-1A71-0FC3B0CB0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00608F-8AB0-3602-8664-32C7D0BFD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198E68-2C3B-944F-AFB9-B0235F274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776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49736-95A7-1CD5-A655-B3E11E7E6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15D65-4A63-A322-593D-0DC856E98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4A2A31-2796-9EEB-B3E7-6EF4C1C1AB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879E4D-1F25-7FFE-96DF-EE42E667A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3D345B-B898-9F6F-C8A3-9650636AE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A1B5D3-1F4D-020E-3C08-7B010325A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667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A5366-2CAB-ED92-1E62-2AAAE8367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C2B305-5AD5-C0F9-2D44-67E2603737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01D1AA-77B0-BBFF-74A1-4282F8624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406B97-C909-4C36-6FF7-CAC4F2F58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5FFB3-6F78-193D-1A29-9EE18F6A2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8B9A6-EE28-9EBC-0D6F-1649C9580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20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3FFC80-A7A5-87ED-C68C-8149A8991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73EEDD-B592-E0CF-037F-04945427E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E116A3-6B8F-841D-F9ED-F29B786E3B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2C8957-2A0D-1D42-B33D-7CACDCA49E36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D4C4B-8A11-047A-019A-27D9504CA5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BBE25-296A-091E-93E7-30ACC5A33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A3B429-4491-3741-92B1-A9E23ADB54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29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on.substack.com/p/new-on-substack-ab-testing-for-headlines?utm_source=post-email-title&amp;publication_id=1&amp;post_id=170279154&amp;utm_campaign=email-post-title&amp;isFreemail=true&amp;r=2da2vn&amp;triedRedirect=true&amp;utm_medium=emai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F12F0-9D59-58C2-FC2A-CA2E67CBD4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9D1E8-3D0E-90A9-F440-8FA6383987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Instructor: Davide Proserpio</a:t>
            </a:r>
          </a:p>
        </p:txBody>
      </p:sp>
    </p:spTree>
    <p:extLst>
      <p:ext uri="{BB962C8B-B14F-4D97-AF65-F5344CB8AC3E}">
        <p14:creationId xmlns:p14="http://schemas.microsoft.com/office/powerpoint/2010/main" val="3323743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F5014-78BF-AF17-660A-366519C1C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Logic of an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46473-B82A-A27F-83AF-363538132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Compare </a:t>
            </a:r>
            <a:r>
              <a:rPr lang="en-US" altLang="en-US" b="1" dirty="0">
                <a:latin typeface="Arial" panose="020B0604020202020204" pitchFamily="34" charset="0"/>
              </a:rPr>
              <a:t>treated</a:t>
            </a:r>
            <a:r>
              <a:rPr lang="en-US" altLang="en-US" dirty="0">
                <a:latin typeface="Arial" panose="020B0604020202020204" pitchFamily="34" charset="0"/>
              </a:rPr>
              <a:t> vs </a:t>
            </a:r>
            <a:r>
              <a:rPr lang="en-US" altLang="en-US" b="1" dirty="0">
                <a:latin typeface="Arial" panose="020B0604020202020204" pitchFamily="34" charset="0"/>
              </a:rPr>
              <a:t>control</a:t>
            </a:r>
            <a:r>
              <a:rPr lang="en-US" altLang="en-US" dirty="0">
                <a:latin typeface="Arial" panose="020B0604020202020204" pitchFamily="34" charset="0"/>
              </a:rPr>
              <a:t> units.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Everything else held constant through </a:t>
            </a:r>
            <a:r>
              <a:rPr lang="en-US" altLang="en-US" b="1" dirty="0">
                <a:latin typeface="Arial" panose="020B0604020202020204" pitchFamily="34" charset="0"/>
              </a:rPr>
              <a:t>randomization</a:t>
            </a:r>
            <a:r>
              <a:rPr lang="en-US" altLang="en-US" dirty="0">
                <a:latin typeface="Arial" panose="020B0604020202020204" pitchFamily="34" charset="0"/>
              </a:rPr>
              <a:t>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Any average difference = </a:t>
            </a:r>
            <a:r>
              <a:rPr lang="en-US" altLang="en-US" b="1" dirty="0">
                <a:latin typeface="Arial" panose="020B0604020202020204" pitchFamily="34" charset="0"/>
              </a:rPr>
              <a:t>causal effect</a:t>
            </a:r>
            <a:r>
              <a:rPr lang="en-US" altLang="en-US" dirty="0"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72943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7C871-0553-8ACC-0317-44755E4D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Randomized Experiment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B909C08-201E-90D5-C68B-13A8886EF6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0659315"/>
              </p:ext>
            </p:extLst>
          </p:nvPr>
        </p:nvGraphicFramePr>
        <p:xfrm>
          <a:off x="2366101" y="2286000"/>
          <a:ext cx="7459797" cy="2286000"/>
        </p:xfrm>
        <a:graphic>
          <a:graphicData uri="http://schemas.openxmlformats.org/drawingml/2006/table">
            <a:tbl>
              <a:tblPr/>
              <a:tblGrid>
                <a:gridCol w="2854628">
                  <a:extLst>
                    <a:ext uri="{9D8B030D-6E8A-4147-A177-3AD203B41FA5}">
                      <a16:colId xmlns:a16="http://schemas.microsoft.com/office/drawing/2014/main" val="1367741538"/>
                    </a:ext>
                  </a:extLst>
                </a:gridCol>
                <a:gridCol w="4605169">
                  <a:extLst>
                    <a:ext uri="{9D8B030D-6E8A-4147-A177-3AD203B41FA5}">
                      <a16:colId xmlns:a16="http://schemas.microsoft.com/office/drawing/2014/main" val="18214598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/>
                        <a:t>Element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/>
                        <a:t>Description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7636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Population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Users, customers, products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53346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Treatment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Message, ad, feature, policy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0718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Randomization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50/50 split or stratified design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7888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/>
                        <a:t>Outcome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/>
                        <a:t>Click, purchase, satisfaction, etc.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0316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575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7ED0B-5832-12F1-C51B-4093F5042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Randomization in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6EEE1-B350-4120-F4CD-451BF85ED0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Unit of randomization matters: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user, session, region, campaign, etc.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Always check unit </a:t>
            </a:r>
            <a:r>
              <a:rPr lang="en-US" altLang="en-US" b="1" dirty="0">
                <a:latin typeface="Arial" panose="020B0604020202020204" pitchFamily="34" charset="0"/>
              </a:rPr>
              <a:t>balance</a:t>
            </a:r>
            <a:r>
              <a:rPr lang="en-US" altLang="en-US" dirty="0">
                <a:latin typeface="Arial" panose="020B0604020202020204" pitchFamily="34" charset="0"/>
              </a:rPr>
              <a:t>: are treated/control groups similar?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If not, the experiment may be biased.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718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69C4D-6E7D-7AAC-D167-79F1A84E0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A/B Testing: Experiments in Product and Marketing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94E25-E5EE-FBAB-28B5-B37241AD4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Arial" panose="020B0604020202020204" pitchFamily="34" charset="0"/>
              </a:rPr>
              <a:t>A/B test</a:t>
            </a:r>
            <a:r>
              <a:rPr lang="en-US" altLang="en-US" dirty="0">
                <a:latin typeface="Arial" panose="020B0604020202020204" pitchFamily="34" charset="0"/>
              </a:rPr>
              <a:t> = simplest form of an RCT.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Test two versions (A and B) differing in </a:t>
            </a:r>
            <a:r>
              <a:rPr lang="en-US" altLang="en-US" i="1" dirty="0">
                <a:latin typeface="Arial" panose="020B0604020202020204" pitchFamily="34" charset="0"/>
              </a:rPr>
              <a:t>one</a:t>
            </a:r>
            <a:r>
              <a:rPr lang="en-US" altLang="en-US" dirty="0">
                <a:latin typeface="Arial" panose="020B0604020202020204" pitchFamily="34" charset="0"/>
              </a:rPr>
              <a:t> element.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Measure difference in outcomes → decide which performs better.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Used for web design, pricing, ad creatives, and recommendations.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  <a:hlinkClick r:id="rId2"/>
              </a:rPr>
              <a:t>Substack example</a:t>
            </a:r>
            <a:endParaRPr lang="en-US" altLang="en-US" dirty="0"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531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46F40-056D-30F3-48E4-B0F7CCCB1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Estimate treatment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AF70E-8F37-4BC6-6027-F8EFDBD85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Observed differences can arise by chance.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Use </a:t>
            </a:r>
            <a:r>
              <a:rPr lang="en-US" altLang="en-US" b="1" dirty="0">
                <a:latin typeface="Arial" panose="020B0604020202020204" pitchFamily="34" charset="0"/>
              </a:rPr>
              <a:t>hypothesis testing </a:t>
            </a:r>
            <a:r>
              <a:rPr lang="en-US" altLang="en-US" dirty="0">
                <a:latin typeface="Arial" panose="020B0604020202020204" pitchFamily="34" charset="0"/>
              </a:rPr>
              <a:t>to judge if effect is real.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Report confidence intervals or p-values.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rial" panose="020B0604020202020204" pitchFamily="34" charset="0"/>
              </a:rPr>
              <a:t>Small samples → noisy results.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175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23379-B74B-3693-A82E-96E54677D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Mistakes in A/B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68B22-9546-950E-D236-07A5F202D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Peeking early (stopping when results look good)</a:t>
            </a:r>
          </a:p>
          <a:p>
            <a:r>
              <a:rPr lang="en-US" dirty="0"/>
              <a:t>Running time too short → low power</a:t>
            </a:r>
          </a:p>
          <a:p>
            <a:r>
              <a:rPr lang="en-US" dirty="0"/>
              <a:t>Multiple tests → false positives</a:t>
            </a:r>
          </a:p>
          <a:p>
            <a:r>
              <a:rPr lang="en-US" dirty="0"/>
              <a:t>Spillovers between users</a:t>
            </a:r>
          </a:p>
          <a:p>
            <a:r>
              <a:rPr lang="en-US" dirty="0"/>
              <a:t>Focusing on statistical significance, not business value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279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73969-56C5-761F-1C39-B5DCF6179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Ads Measurements</a:t>
            </a:r>
          </a:p>
        </p:txBody>
      </p:sp>
    </p:spTree>
    <p:extLst>
      <p:ext uri="{BB962C8B-B14F-4D97-AF65-F5344CB8AC3E}">
        <p14:creationId xmlns:p14="http://schemas.microsoft.com/office/powerpoint/2010/main" val="941220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5B385-9254-2609-6682-66B9AD55E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Ads Measurements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F145F-5F90-0777-7784-5BD86321A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b="1" dirty="0"/>
              <a:t>Ad measurement</a:t>
            </a:r>
            <a:r>
              <a:rPr lang="en-US" dirty="0"/>
              <a:t> refers to the set of methods used to </a:t>
            </a:r>
            <a:r>
              <a:rPr lang="en-US" b="1" dirty="0"/>
              <a:t>quantify the effect of advertising exposure on desired outcomes</a:t>
            </a:r>
            <a:r>
              <a:rPr lang="en-US" dirty="0"/>
              <a:t> — such as awareness, clicks, conversions, or sales — across channels, audiences, and time.</a:t>
            </a:r>
          </a:p>
          <a:p>
            <a:pPr fontAlgn="base"/>
            <a:r>
              <a:rPr lang="en-US" dirty="0"/>
              <a:t>Advertising measurement is hard because ad effects depend on ad content, context, timing, targeting, current market conditions, past advertising &amp; past outcomes</a:t>
            </a:r>
          </a:p>
          <a:p>
            <a:pPr fontAlgn="base"/>
            <a:r>
              <a:rPr lang="en-US" dirty="0"/>
              <a:t>Advertising measurement is expensive, so must </a:t>
            </a:r>
            <a:r>
              <a:rPr lang="en-US" i="1" dirty="0"/>
              <a:t>directly</a:t>
            </a:r>
            <a:r>
              <a:rPr lang="en-US" dirty="0"/>
              <a:t> inform firm choices</a:t>
            </a:r>
          </a:p>
          <a:p>
            <a:pPr lvl="1" fontAlgn="base"/>
            <a:r>
              <a:rPr lang="en-US" dirty="0"/>
              <a:t>We have to know how measurements will inform next steps, else measurement is wasting money</a:t>
            </a:r>
          </a:p>
          <a:p>
            <a:pPr fontAlgn="base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620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A7377-F250-18F1-C310-73D643611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measure?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719A8-A8A9-AA21-FAC1-7EA338628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Often, Return on Ad Spend (ROAS) or Incremental ROAS (</a:t>
            </a:r>
            <a:r>
              <a:rPr lang="en-US" dirty="0" err="1"/>
              <a:t>iROAS</a:t>
            </a:r>
            <a:r>
              <a:rPr lang="en-US" dirty="0"/>
              <a:t>)):</a:t>
            </a:r>
          </a:p>
          <a:p>
            <a:pPr marL="457200" lvl="1" indent="0">
              <a:buNone/>
            </a:pPr>
            <a:r>
              <a:rPr lang="en-US" dirty="0"/>
              <a:t>ROAS = (Revenue </a:t>
            </a:r>
            <a:r>
              <a:rPr lang="en-US" b="1" dirty="0"/>
              <a:t>attributed</a:t>
            </a:r>
            <a:r>
              <a:rPr lang="en-US" dirty="0"/>
              <a:t> to ads – Ad Spend) / Ad Spend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ROAS != </a:t>
            </a:r>
            <a:r>
              <a:rPr lang="en-US" dirty="0" err="1"/>
              <a:t>iROAS</a:t>
            </a:r>
            <a:r>
              <a:rPr lang="en-US" dirty="0"/>
              <a:t> because attribution is usually correlational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778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E113A-0D73-3357-239E-6F5C2BCF6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Attribution vs. Incrementality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118FF94-CC75-1A28-0A90-C9729B1457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386825"/>
              </p:ext>
            </p:extLst>
          </p:nvPr>
        </p:nvGraphicFramePr>
        <p:xfrm>
          <a:off x="317500" y="1807916"/>
          <a:ext cx="11607798" cy="4356060"/>
        </p:xfrm>
        <a:graphic>
          <a:graphicData uri="http://schemas.openxmlformats.org/drawingml/2006/table">
            <a:tbl>
              <a:tblPr/>
              <a:tblGrid>
                <a:gridCol w="1934633">
                  <a:extLst>
                    <a:ext uri="{9D8B030D-6E8A-4147-A177-3AD203B41FA5}">
                      <a16:colId xmlns:a16="http://schemas.microsoft.com/office/drawing/2014/main" val="2311644536"/>
                    </a:ext>
                  </a:extLst>
                </a:gridCol>
                <a:gridCol w="1934633">
                  <a:extLst>
                    <a:ext uri="{9D8B030D-6E8A-4147-A177-3AD203B41FA5}">
                      <a16:colId xmlns:a16="http://schemas.microsoft.com/office/drawing/2014/main" val="978446521"/>
                    </a:ext>
                  </a:extLst>
                </a:gridCol>
                <a:gridCol w="1934633">
                  <a:extLst>
                    <a:ext uri="{9D8B030D-6E8A-4147-A177-3AD203B41FA5}">
                      <a16:colId xmlns:a16="http://schemas.microsoft.com/office/drawing/2014/main" val="328015110"/>
                    </a:ext>
                  </a:extLst>
                </a:gridCol>
                <a:gridCol w="1934633">
                  <a:extLst>
                    <a:ext uri="{9D8B030D-6E8A-4147-A177-3AD203B41FA5}">
                      <a16:colId xmlns:a16="http://schemas.microsoft.com/office/drawing/2014/main" val="1833716645"/>
                    </a:ext>
                  </a:extLst>
                </a:gridCol>
                <a:gridCol w="1934633">
                  <a:extLst>
                    <a:ext uri="{9D8B030D-6E8A-4147-A177-3AD203B41FA5}">
                      <a16:colId xmlns:a16="http://schemas.microsoft.com/office/drawing/2014/main" val="642032789"/>
                    </a:ext>
                  </a:extLst>
                </a:gridCol>
                <a:gridCol w="1934633">
                  <a:extLst>
                    <a:ext uri="{9D8B030D-6E8A-4147-A177-3AD203B41FA5}">
                      <a16:colId xmlns:a16="http://schemas.microsoft.com/office/drawing/2014/main" val="2603538060"/>
                    </a:ext>
                  </a:extLst>
                </a:gridCol>
              </a:tblGrid>
              <a:tr h="63457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dirty="0"/>
                        <a:t>Concept</a:t>
                      </a:r>
                    </a:p>
                  </a:txBody>
                  <a:tcPr marL="90653" marR="90653" marT="45326" marB="45326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dirty="0"/>
                        <a:t>Main Question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dirty="0"/>
                        <a:t>What It Measures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dirty="0"/>
                        <a:t>Data Basis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dirty="0"/>
                        <a:t>Typical Output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dirty="0"/>
                        <a:t>Core Limitation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1349776"/>
                  </a:ext>
                </a:extLst>
              </a:tr>
              <a:tr h="17224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/>
                        <a:t>Attribution</a:t>
                      </a:r>
                      <a:endParaRPr lang="en-US" sz="1800"/>
                    </a:p>
                  </a:txBody>
                  <a:tcPr marL="90653" marR="90653" marT="45326" marB="45326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i="1"/>
                        <a:t>“Which channel, ad, or touchpoint gets credit for the conversion?”</a:t>
                      </a:r>
                      <a:endParaRPr lang="en-US" sz="1800"/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Allocation of credit among exposures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Observational data (click paths, impressions)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% contribution per channel (e.g., search 40%, display 30%, social 30%)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Correlational: cannot tell if ads </a:t>
                      </a:r>
                      <a:r>
                        <a:rPr lang="en-US" sz="1800" i="1" dirty="0"/>
                        <a:t>caused</a:t>
                      </a:r>
                      <a:r>
                        <a:rPr lang="en-US" sz="1800" dirty="0"/>
                        <a:t> the conversion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8881817"/>
                  </a:ext>
                </a:extLst>
              </a:tr>
              <a:tr h="199436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/>
                        <a:t>Incrementality</a:t>
                      </a:r>
                      <a:endParaRPr lang="en-US" sz="1800"/>
                    </a:p>
                  </a:txBody>
                  <a:tcPr marL="90653" marR="90653" marT="45326" marB="45326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i="1"/>
                        <a:t>“How much of the observed behavior would have happened </a:t>
                      </a:r>
                      <a:r>
                        <a:rPr lang="en-US" sz="1800" b="1" i="1"/>
                        <a:t>without</a:t>
                      </a:r>
                      <a:r>
                        <a:rPr lang="en-US" sz="1800" i="1"/>
                        <a:t> the ad?”</a:t>
                      </a:r>
                      <a:endParaRPr lang="en-US" sz="1800"/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True causal lift — incremental effect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Experimental or quasi-experimental data (holdout tests, ghost ads, geo experiments)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Lift %, incremental conversions, </a:t>
                      </a:r>
                      <a:r>
                        <a:rPr lang="en-US" sz="1800" dirty="0" err="1"/>
                        <a:t>iROAS</a:t>
                      </a:r>
                      <a:endParaRPr lang="en-US" sz="1800" dirty="0"/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Requires randomization or strong identification design</a:t>
                      </a:r>
                    </a:p>
                  </a:txBody>
                  <a:tcPr marL="90653" marR="90653" marT="45326" marB="453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5843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9393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36A21-10B2-6E69-738E-3D8DC4CD2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 Run 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FD58E-C998-D368-68C9-F5DB5B54A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Marketers constantly ask: </a:t>
            </a:r>
            <a:r>
              <a:rPr lang="en-US" i="1" dirty="0"/>
              <a:t>“Did my action </a:t>
            </a:r>
            <a:r>
              <a:rPr lang="en-US" b="1" i="1" dirty="0"/>
              <a:t>cause</a:t>
            </a:r>
            <a:r>
              <a:rPr lang="en-US" i="1" dirty="0"/>
              <a:t> a change?”</a:t>
            </a:r>
            <a:endParaRPr lang="en-US" dirty="0"/>
          </a:p>
          <a:p>
            <a:r>
              <a:rPr lang="en-US" dirty="0"/>
              <a:t>But Correlation ≠ causation.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66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E349B-0A4A-429A-C75A-7FF6BDAF8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Heuristic Attribution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0DE4B-80B8-1AD2-4D50-E403613EB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Last-touch</a:t>
            </a:r>
            <a:r>
              <a:rPr lang="en-US" dirty="0"/>
              <a:t>: credit to last channel before conversion.</a:t>
            </a:r>
          </a:p>
          <a:p>
            <a:r>
              <a:rPr lang="en-US" b="1" dirty="0"/>
              <a:t>First-touch</a:t>
            </a:r>
            <a:r>
              <a:rPr lang="en-US" dirty="0"/>
              <a:t>: credit to first interaction.</a:t>
            </a:r>
          </a:p>
          <a:p>
            <a:r>
              <a:rPr lang="en-US" b="1" dirty="0"/>
              <a:t>Linear / Time-decay</a:t>
            </a:r>
            <a:r>
              <a:rPr lang="en-US" dirty="0"/>
              <a:t>: spread credit across touchpoints.</a:t>
            </a:r>
          </a:p>
          <a:p>
            <a:r>
              <a:rPr lang="en-US" dirty="0"/>
              <a:t>Easy, but </a:t>
            </a:r>
            <a:r>
              <a:rPr lang="en-US" b="1" dirty="0"/>
              <a:t>not causal</a:t>
            </a:r>
            <a:r>
              <a:rPr lang="en-US" dirty="0"/>
              <a:t> → can double-count effects.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7919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579C3-933B-732A-BE7E-8F17BBA4B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RCTs can aid ad measurements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They are very useful to measure the </a:t>
            </a:r>
            <a:r>
              <a:rPr lang="en-US" altLang="en-US" b="1" dirty="0">
                <a:latin typeface="Arial" panose="020B0604020202020204" pitchFamily="34" charset="0"/>
              </a:rPr>
              <a:t>incremental (causal) impact</a:t>
            </a:r>
            <a:r>
              <a:rPr lang="en-US" altLang="en-US" dirty="0">
                <a:latin typeface="Arial" panose="020B0604020202020204" pitchFamily="34" charset="0"/>
              </a:rPr>
              <a:t> of ads on outcomes.</a:t>
            </a:r>
            <a:endParaRPr lang="en-US" dirty="0"/>
          </a:p>
          <a:p>
            <a:pPr fontAlgn="base"/>
            <a:r>
              <a:rPr lang="en-US" dirty="0"/>
              <a:t>Note that it is much easier to measure outcomes for campaigns designed to stimulate </a:t>
            </a:r>
            <a:r>
              <a:rPr lang="en-US" b="1" dirty="0"/>
              <a:t>short-run</a:t>
            </a:r>
            <a:r>
              <a:rPr lang="en-US" dirty="0"/>
              <a:t> responses (e.g., sales) rather than </a:t>
            </a:r>
            <a:r>
              <a:rPr lang="en-US" b="1" dirty="0"/>
              <a:t>long-run</a:t>
            </a:r>
          </a:p>
          <a:p>
            <a:pPr marL="457200" lvl="1" indent="0" fontAlgn="base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8B027FD-186D-A136-492D-80178350A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measure ads incrementality?</a:t>
            </a:r>
          </a:p>
        </p:txBody>
      </p:sp>
      <p:pic>
        <p:nvPicPr>
          <p:cNvPr id="12292" name="Picture 4" descr="AIDA sales funnel and the buyer's journey to purchase - StratoServe">
            <a:extLst>
              <a:ext uri="{FF2B5EF4-FFF2-40B4-BE49-F238E27FC236}">
                <a16:creationId xmlns:a16="http://schemas.microsoft.com/office/drawing/2014/main" id="{B7DEBA38-58E4-D7B0-94D7-0110291DAA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947" y="4222552"/>
            <a:ext cx="4094105" cy="2483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1240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77B6F-CFBA-659A-4320-CD9D1D773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Incrementality Testing in 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31ACE-E5B2-953C-5CF3-3A6EFD87E3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Run an </a:t>
            </a:r>
            <a:r>
              <a:rPr lang="en-US" b="1" dirty="0"/>
              <a:t>ad holdout experiment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Randomly suppress ads for a control group.</a:t>
            </a:r>
          </a:p>
          <a:p>
            <a:pPr lvl="1"/>
            <a:r>
              <a:rPr lang="en-US" dirty="0"/>
              <a:t>Compare outcomes → estimate incremental lift.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179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288BD-A840-595C-605C-7C96340A2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“Ghost Ads”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8900B-2301-3EC4-CB54-5005D8BE7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Serve ads as if everyone participated, but only some see them.</a:t>
            </a:r>
          </a:p>
          <a:p>
            <a:r>
              <a:rPr lang="en-US" dirty="0"/>
              <a:t>Randomization integrated into ad auction logic.</a:t>
            </a:r>
          </a:p>
          <a:p>
            <a:r>
              <a:rPr lang="en-US" dirty="0"/>
              <a:t>Ensures fair control → avoids targeting bias.</a:t>
            </a:r>
          </a:p>
          <a:p>
            <a:r>
              <a:rPr lang="en-US" dirty="0"/>
              <a:t>Used by Amazon, Meta, and Google.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440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63819-A953-07F9-7D34-8D7C3F8B4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Geo-Split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D3A94-6CD8-53C4-8BD9-52CCFDD597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Randomize ad exposure across markets (cities/regions).</a:t>
            </a:r>
          </a:p>
          <a:p>
            <a:r>
              <a:rPr lang="en-US" dirty="0"/>
              <a:t>Measure aggregate lift.</a:t>
            </a:r>
          </a:p>
          <a:p>
            <a:r>
              <a:rPr lang="en-US" dirty="0"/>
              <a:t>Useful for TV, brand, or offline campaigns.</a:t>
            </a:r>
          </a:p>
          <a:p>
            <a:r>
              <a:rPr lang="en-US" dirty="0"/>
              <a:t>Requires large samples and market comparability.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3670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7C48F-2034-B36F-7BD3-71D0572FB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A9CA5-670F-119F-A70F-6B1A0C7F8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Randomization = best path to causality.</a:t>
            </a:r>
          </a:p>
          <a:p>
            <a:r>
              <a:rPr lang="en-US" dirty="0"/>
              <a:t>A/B testing applies same logic to product and ad decisions.</a:t>
            </a:r>
          </a:p>
          <a:p>
            <a:r>
              <a:rPr lang="en-US" dirty="0"/>
              <a:t>Attribution ≠ incrementality — don’t confuse credit with causation.</a:t>
            </a:r>
          </a:p>
          <a:p>
            <a:r>
              <a:rPr lang="en-US" dirty="0"/>
              <a:t>Experiments should inform budget allocation, not replace 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9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1F0AF-2F6E-5552-5E4F-885D88A93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BEC7E-CBD3-2D0D-A6ED-8C3475C33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 Run 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5872C-B2F9-8331-7261-6F4D8D7E7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Marketers constantly ask: </a:t>
            </a:r>
            <a:r>
              <a:rPr lang="en-US" i="1" dirty="0"/>
              <a:t>“Did my action </a:t>
            </a:r>
            <a:r>
              <a:rPr lang="en-US" b="1" i="1" dirty="0"/>
              <a:t>cause</a:t>
            </a:r>
            <a:r>
              <a:rPr lang="en-US" i="1" dirty="0"/>
              <a:t> a change?”</a:t>
            </a:r>
            <a:endParaRPr lang="en-US" dirty="0"/>
          </a:p>
          <a:p>
            <a:r>
              <a:rPr lang="en-US" dirty="0"/>
              <a:t>But Correlation ≠ causation…</a:t>
            </a:r>
          </a:p>
          <a:p>
            <a:pPr fontAlgn="base"/>
            <a:r>
              <a:rPr lang="en-US" dirty="0"/>
              <a:t>In general, what can we learn from a significant correlation?</a:t>
            </a:r>
          </a:p>
          <a:p>
            <a:pPr lvl="1" fontAlgn="base"/>
            <a:r>
              <a:rPr lang="en-US" dirty="0"/>
              <a:t>“These two variables likely move together." Anything more requires assumptions.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70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4B12-3102-EFA4-3AF8-BC3F6EF0C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≠ causation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81BFF85E-5805-0540-6176-431657C66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443" y="1556216"/>
            <a:ext cx="8647113" cy="5212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9190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49241-F9E7-A2F9-7B99-AC99EBACE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≠ causation</a:t>
            </a:r>
          </a:p>
        </p:txBody>
      </p:sp>
      <p:pic>
        <p:nvPicPr>
          <p:cNvPr id="4" name="Picture 3" descr="A graph showing divorce rate&#10;&#10;AI-generated content may be incorrect.">
            <a:extLst>
              <a:ext uri="{FF2B5EF4-FFF2-40B4-BE49-F238E27FC236}">
                <a16:creationId xmlns:a16="http://schemas.microsoft.com/office/drawing/2014/main" id="{FE54305C-F23B-A56F-C032-77660AB8D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826" y="1580392"/>
            <a:ext cx="8302347" cy="491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208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127EB-BAEA-F5FC-F236-59A326941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Correlation ≠ causation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26C50-12B2-6341-F663-6BC8FE6B1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fontAlgn="base">
              <a:buNone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 Display" panose="02110004020202020204"/>
                <a:ea typeface="+mj-ea"/>
                <a:cs typeface="+mj-cs"/>
              </a:rPr>
              <a:t>Classic misleading correlations</a:t>
            </a:r>
            <a:endParaRPr lang="en-US" dirty="0"/>
          </a:p>
          <a:p>
            <a:pPr lvl="1" fontAlgn="base"/>
            <a:r>
              <a:rPr lang="en-US" dirty="0"/>
              <a:t>Commuters carrying umbrellas and rain</a:t>
            </a:r>
          </a:p>
          <a:p>
            <a:pPr lvl="2" fontAlgn="base"/>
            <a:r>
              <a:rPr lang="en-US" dirty="0"/>
              <a:t>Forward-looking behavior</a:t>
            </a:r>
          </a:p>
          <a:p>
            <a:pPr lvl="1" fontAlgn="base"/>
            <a:endParaRPr lang="en-US" dirty="0"/>
          </a:p>
          <a:p>
            <a:pPr lvl="1" fontAlgn="base"/>
            <a:r>
              <a:rPr lang="en-US" dirty="0"/>
              <a:t>Kids receiving tutoring and grades</a:t>
            </a:r>
          </a:p>
          <a:p>
            <a:pPr lvl="2" fontAlgn="base"/>
            <a:r>
              <a:rPr lang="en-US" dirty="0"/>
              <a:t>Reverse causality / selection bias</a:t>
            </a:r>
          </a:p>
          <a:p>
            <a:pPr lvl="1" fontAlgn="base"/>
            <a:endParaRPr lang="en-US" dirty="0"/>
          </a:p>
          <a:p>
            <a:pPr lvl="1" fontAlgn="base"/>
            <a:r>
              <a:rPr lang="en-US" dirty="0"/>
              <a:t>Ice cream sales and drowning deaths</a:t>
            </a:r>
          </a:p>
          <a:p>
            <a:pPr lvl="2" fontAlgn="base"/>
            <a:r>
              <a:rPr lang="en-US" dirty="0"/>
              <a:t>Unobserved confounds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147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5E9E3-4AC2-105E-292E-13DD5B374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causality matters?</a:t>
            </a:r>
          </a:p>
        </p:txBody>
      </p:sp>
      <p:pic>
        <p:nvPicPr>
          <p:cNvPr id="5" name="Content Placeholder 4" descr="A diagram of a data analytics diagram&#10;&#10;AI-generated content may be incorrect.">
            <a:extLst>
              <a:ext uri="{FF2B5EF4-FFF2-40B4-BE49-F238E27FC236}">
                <a16:creationId xmlns:a16="http://schemas.microsoft.com/office/drawing/2014/main" id="{4FEF1E97-2B71-63A0-B4DD-8A42BAAAC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0800" y="1431312"/>
            <a:ext cx="9084855" cy="5061563"/>
          </a:xfrm>
        </p:spPr>
      </p:pic>
    </p:spTree>
    <p:extLst>
      <p:ext uri="{BB962C8B-B14F-4D97-AF65-F5344CB8AC3E}">
        <p14:creationId xmlns:p14="http://schemas.microsoft.com/office/powerpoint/2010/main" val="3037467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D6938-9121-0C64-DB2A-7534001F3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F23A3-0B91-9680-BB28-89335D154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causality matters?</a:t>
            </a:r>
          </a:p>
        </p:txBody>
      </p:sp>
      <p:pic>
        <p:nvPicPr>
          <p:cNvPr id="5" name="Content Placeholder 4" descr="A diagram of a data analytics diagram&#10;&#10;AI-generated content may be incorrect.">
            <a:extLst>
              <a:ext uri="{FF2B5EF4-FFF2-40B4-BE49-F238E27FC236}">
                <a16:creationId xmlns:a16="http://schemas.microsoft.com/office/drawing/2014/main" id="{0B0999B7-9E26-93FD-3F44-216D465B54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9485" y="1278913"/>
            <a:ext cx="6093029" cy="339468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680AA5-B5D6-FA22-0F30-4D47893FF5A1}"/>
              </a:ext>
            </a:extLst>
          </p:cNvPr>
          <p:cNvSpPr txBox="1"/>
          <p:nvPr/>
        </p:nvSpPr>
        <p:spPr>
          <a:xfrm>
            <a:off x="838200" y="5102725"/>
            <a:ext cx="99441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Correlations are </a:t>
            </a:r>
            <a:r>
              <a:rPr lang="en-US" sz="2400" b="1" dirty="0"/>
              <a:t>descriptive</a:t>
            </a:r>
            <a:r>
              <a:rPr lang="en-US" sz="2400" dirty="0"/>
              <a:t> analytics (“facts”)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Causality matters most for </a:t>
            </a:r>
            <a:r>
              <a:rPr lang="en-US" sz="2400" b="1" dirty="0"/>
              <a:t>diagnostic</a:t>
            </a:r>
            <a:r>
              <a:rPr lang="en-US" sz="2400" dirty="0"/>
              <a:t> and </a:t>
            </a:r>
            <a:r>
              <a:rPr lang="en-US" sz="2400" b="1" dirty="0"/>
              <a:t>prescriptive</a:t>
            </a:r>
            <a:r>
              <a:rPr lang="en-US" sz="2400" dirty="0"/>
              <a:t> analytics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Causality can help build predictive models, but correlations suffice most of the time for </a:t>
            </a:r>
            <a:r>
              <a:rPr lang="en-US" sz="2400" b="1" dirty="0"/>
              <a:t>predictions</a:t>
            </a:r>
          </a:p>
        </p:txBody>
      </p:sp>
    </p:spTree>
    <p:extLst>
      <p:ext uri="{BB962C8B-B14F-4D97-AF65-F5344CB8AC3E}">
        <p14:creationId xmlns:p14="http://schemas.microsoft.com/office/powerpoint/2010/main" val="3129317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A75EE-D2D2-B700-3180-AB37F662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 need experiments: The Counterfactual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1F47E-AE0E-7535-06C4-86A40B46F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 each unit, we observe only one outcome:</a:t>
            </a:r>
          </a:p>
          <a:p>
            <a:pPr lvl="1"/>
            <a:r>
              <a:rPr lang="en-US" dirty="0"/>
              <a:t>what happened with the treatment, or without, not both.</a:t>
            </a:r>
          </a:p>
          <a:p>
            <a:pPr lvl="1"/>
            <a:r>
              <a:rPr lang="en-US" dirty="0"/>
              <a:t>The case we don't observe is called the "counterfactual"</a:t>
            </a:r>
          </a:p>
          <a:p>
            <a:pPr marL="0" indent="0" fontAlgn="base">
              <a:buNone/>
            </a:pPr>
            <a:endParaRPr lang="en-US" dirty="0"/>
          </a:p>
          <a:p>
            <a:pPr fontAlgn="base"/>
            <a:r>
              <a:rPr lang="en-US" dirty="0"/>
              <a:t>This is a missing-data problem that we cannot resolve. We only have one reality</a:t>
            </a:r>
          </a:p>
          <a:p>
            <a:pPr lvl="1" fontAlgn="base"/>
            <a:r>
              <a:rPr lang="en-US" dirty="0"/>
              <a:t>A significant reason we build models is to compensate for missing data. </a:t>
            </a:r>
          </a:p>
          <a:p>
            <a:endParaRPr lang="en-US" dirty="0"/>
          </a:p>
          <a:p>
            <a:r>
              <a:rPr lang="en-US" dirty="0"/>
              <a:t>Randomization creates comparable groups → approximates missing world.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286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951</Words>
  <Application>Microsoft Macintosh PowerPoint</Application>
  <PresentationFormat>Widescreen</PresentationFormat>
  <Paragraphs>131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Experiments</vt:lpstr>
      <vt:lpstr>Why We Run Experiments</vt:lpstr>
      <vt:lpstr>Why We Run Experiments</vt:lpstr>
      <vt:lpstr>Correlation ≠ causation</vt:lpstr>
      <vt:lpstr>Correlation ≠ causation</vt:lpstr>
      <vt:lpstr>Correlation ≠ causation</vt:lpstr>
      <vt:lpstr>Why causality matters?</vt:lpstr>
      <vt:lpstr>Why causality matters?</vt:lpstr>
      <vt:lpstr>Why we need experiments: The Counterfactual Problem</vt:lpstr>
      <vt:lpstr>The Logic of an Experiment</vt:lpstr>
      <vt:lpstr>Anatomy of a Randomized Experiment</vt:lpstr>
      <vt:lpstr>Randomization in Practice</vt:lpstr>
      <vt:lpstr>A/B Testing: Experiments in Product and Marketing</vt:lpstr>
      <vt:lpstr>Estimate treatment effect</vt:lpstr>
      <vt:lpstr>Common Mistakes in A/B Testing</vt:lpstr>
      <vt:lpstr>Ads Measurements</vt:lpstr>
      <vt:lpstr>Ads Measurements</vt:lpstr>
      <vt:lpstr>What do we measure?</vt:lpstr>
      <vt:lpstr>Attribution vs. Incrementality</vt:lpstr>
      <vt:lpstr>Heuristic Attribution Models</vt:lpstr>
      <vt:lpstr>How can we measure ads incrementality?</vt:lpstr>
      <vt:lpstr>Incrementality Testing in Ads</vt:lpstr>
      <vt:lpstr>The “Ghost Ads” Design</vt:lpstr>
      <vt:lpstr>Geo-Split Test</vt:lpstr>
      <vt:lpstr>Practical 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Davide Proserpio</dc:creator>
  <cp:lastModifiedBy>Davide Proserpio</cp:lastModifiedBy>
  <cp:revision>91</cp:revision>
  <dcterms:created xsi:type="dcterms:W3CDTF">2025-10-23T23:30:13Z</dcterms:created>
  <dcterms:modified xsi:type="dcterms:W3CDTF">2025-11-02T23:33:46Z</dcterms:modified>
</cp:coreProperties>
</file>

<file path=docProps/thumbnail.jpeg>
</file>